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3" r:id="rId1"/>
    <p:sldMasterId id="2147483648" r:id="rId2"/>
  </p:sldMasterIdLst>
  <p:notesMasterIdLst>
    <p:notesMasterId r:id="rId15"/>
  </p:notesMasterIdLst>
  <p:handoutMasterIdLst>
    <p:handoutMasterId r:id="rId16"/>
  </p:handoutMasterIdLst>
  <p:sldIdLst>
    <p:sldId id="410" r:id="rId3"/>
    <p:sldId id="418" r:id="rId4"/>
    <p:sldId id="415" r:id="rId5"/>
    <p:sldId id="439" r:id="rId6"/>
    <p:sldId id="440" r:id="rId7"/>
    <p:sldId id="442" r:id="rId8"/>
    <p:sldId id="432" r:id="rId9"/>
    <p:sldId id="443" r:id="rId10"/>
    <p:sldId id="426" r:id="rId11"/>
    <p:sldId id="422" r:id="rId12"/>
    <p:sldId id="431" r:id="rId13"/>
    <p:sldId id="435" r:id="rId14"/>
  </p:sldIdLst>
  <p:sldSz cx="9144000" cy="5143500" type="screen16x9"/>
  <p:notesSz cx="9925050" cy="66659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00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8C1CEE-E744-AB51-A7EE-5D1578673412}" name="Julian Hofmann" initials="JH" userId="S::jt.hofmann@tum.de::2ad6436b-f771-4176-9c89-3ce3c4eef71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93"/>
    <a:srgbClr val="999999"/>
    <a:srgbClr val="98C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Designformatvorlage 2 - Akz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0" autoAdjust="0"/>
    <p:restoredTop sz="96132" autoAdjust="0"/>
  </p:normalViewPr>
  <p:slideViewPr>
    <p:cSldViewPr snapToGrid="0">
      <p:cViewPr varScale="1">
        <p:scale>
          <a:sx n="160" d="100"/>
          <a:sy n="160" d="100"/>
        </p:scale>
        <p:origin x="464" y="176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1" d="100"/>
          <a:sy n="131" d="100"/>
        </p:scale>
        <p:origin x="-810" y="-96"/>
      </p:cViewPr>
      <p:guideLst>
        <p:guide orient="horz" pos="2100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855" cy="333296"/>
          </a:xfrm>
          <a:prstGeom prst="rect">
            <a:avLst/>
          </a:prstGeom>
        </p:spPr>
        <p:txBody>
          <a:bodyPr vert="horz" lIns="90708" tIns="45354" rIns="90708" bIns="4535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1901" y="0"/>
            <a:ext cx="4300855" cy="333296"/>
          </a:xfrm>
          <a:prstGeom prst="rect">
            <a:avLst/>
          </a:prstGeom>
        </p:spPr>
        <p:txBody>
          <a:bodyPr vert="horz" lIns="90708" tIns="45354" rIns="90708" bIns="4535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0751376-2EB8-4403-B858-305A8AAA6B01}" type="datetimeFigureOut">
              <a:rPr lang="en-GB"/>
              <a:pPr>
                <a:defRPr/>
              </a:pPr>
              <a:t>27/11/2024</a:t>
            </a:fld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6331460"/>
            <a:ext cx="4300855" cy="333296"/>
          </a:xfrm>
          <a:prstGeom prst="rect">
            <a:avLst/>
          </a:prstGeom>
        </p:spPr>
        <p:txBody>
          <a:bodyPr vert="horz" lIns="90708" tIns="45354" rIns="90708" bIns="4535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1901" y="6331460"/>
            <a:ext cx="4300855" cy="333296"/>
          </a:xfrm>
          <a:prstGeom prst="rect">
            <a:avLst/>
          </a:prstGeom>
        </p:spPr>
        <p:txBody>
          <a:bodyPr vert="horz" lIns="90708" tIns="45354" rIns="90708" bIns="4535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2C15F7A-46C6-4AD2-BFEC-842DCCCC19C4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095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855" cy="333296"/>
          </a:xfrm>
          <a:prstGeom prst="rect">
            <a:avLst/>
          </a:prstGeom>
        </p:spPr>
        <p:txBody>
          <a:bodyPr vert="horz" lIns="90708" tIns="45354" rIns="90708" bIns="4535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1901" y="0"/>
            <a:ext cx="4300855" cy="333296"/>
          </a:xfrm>
          <a:prstGeom prst="rect">
            <a:avLst/>
          </a:prstGeom>
        </p:spPr>
        <p:txBody>
          <a:bodyPr vert="horz" lIns="90708" tIns="45354" rIns="90708" bIns="4535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9C46BC9-2C9E-4670-A85A-6A588BA2D405}" type="datetimeFigureOut">
              <a:rPr lang="en-GB"/>
              <a:pPr>
                <a:defRPr/>
              </a:pPr>
              <a:t>27/11/2024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740025" y="500063"/>
            <a:ext cx="4445000" cy="2500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08" tIns="45354" rIns="90708" bIns="45354" rtlCol="0" anchor="ctr"/>
          <a:lstStyle/>
          <a:p>
            <a:pPr lvl="0"/>
            <a:endParaRPr lang="en-GB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506" y="3166309"/>
            <a:ext cx="7940040" cy="2999661"/>
          </a:xfrm>
          <a:prstGeom prst="rect">
            <a:avLst/>
          </a:prstGeom>
        </p:spPr>
        <p:txBody>
          <a:bodyPr vert="horz" wrap="square" lIns="90708" tIns="45354" rIns="90708" bIns="4535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6331460"/>
            <a:ext cx="4300855" cy="333296"/>
          </a:xfrm>
          <a:prstGeom prst="rect">
            <a:avLst/>
          </a:prstGeom>
        </p:spPr>
        <p:txBody>
          <a:bodyPr vert="horz" lIns="90708" tIns="45354" rIns="90708" bIns="4535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1901" y="6331460"/>
            <a:ext cx="4300855" cy="333296"/>
          </a:xfrm>
          <a:prstGeom prst="rect">
            <a:avLst/>
          </a:prstGeom>
        </p:spPr>
        <p:txBody>
          <a:bodyPr vert="horz" lIns="90708" tIns="45354" rIns="90708" bIns="4535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0AFC6D0-44D5-4EB7-828F-6F464F83D79A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997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182563" indent="-182563" algn="l" rtl="0" fontAlgn="base">
      <a:spcBef>
        <a:spcPct val="30000"/>
      </a:spcBef>
      <a:spcAft>
        <a:spcPct val="0"/>
      </a:spcAft>
      <a:buFont typeface="Arial" charset="0"/>
      <a:buChar char="•"/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355600" indent="-173038" algn="l" rtl="0" fontAlgn="base">
      <a:spcBef>
        <a:spcPct val="30000"/>
      </a:spcBef>
      <a:spcAft>
        <a:spcPct val="0"/>
      </a:spcAft>
      <a:buFont typeface="Symbol" pitchFamily="18" charset="2"/>
      <a:buChar char="-"/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538163" indent="-182563" algn="l" rtl="0" fontAlgn="base">
      <a:spcBef>
        <a:spcPct val="30000"/>
      </a:spcBef>
      <a:spcAft>
        <a:spcPct val="0"/>
      </a:spcAft>
      <a:buFont typeface="Courier New" pitchFamily="49" charset="0"/>
      <a:buChar char="o"/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720725" indent="-182563" algn="l" rtl="0" fontAlgn="base">
      <a:spcBef>
        <a:spcPct val="30000"/>
      </a:spcBef>
      <a:spcAft>
        <a:spcPct val="0"/>
      </a:spcAft>
      <a:buFont typeface="Wingdings" pitchFamily="2" charset="2"/>
      <a:buChar char="§"/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FC6D0-44D5-4EB7-828F-6F464F83D79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426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72000"/>
            <a:ext cx="8508999" cy="383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3200"/>
              </a:lnSpc>
              <a:defRPr lang="de-DE" sz="2500" noProof="0" dirty="0"/>
            </a:lvl1pPr>
          </a:lstStyle>
          <a:p>
            <a:pPr lvl="0"/>
            <a:r>
              <a:rPr lang="de-DE" noProof="0" dirty="0"/>
              <a:t>Titel der Präsentation durch Klicken bearbeiten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0" hasCustomPrompt="1"/>
          </p:nvPr>
        </p:nvSpPr>
        <p:spPr>
          <a:xfrm>
            <a:off x="319088" y="1484040"/>
            <a:ext cx="8508999" cy="95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defRPr lang="de-DE" sz="1400" baseline="0" noProof="0" dirty="0" smtClean="0"/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 dirty="0"/>
              <a:t>Referent</a:t>
            </a:r>
            <a:br>
              <a:rPr lang="de-DE" noProof="0" dirty="0"/>
            </a:br>
            <a:r>
              <a:rPr lang="de-DE" noProof="0" dirty="0"/>
              <a:t>Ort, Datum (Schreibweise: 00. Januar 2015)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85509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72000"/>
            <a:ext cx="85089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2500" noProof="0" dirty="0"/>
            </a:lvl1pPr>
          </a:lstStyle>
          <a:p>
            <a:pPr lvl="0"/>
            <a:r>
              <a:rPr lang="de-DE" noProof="0" dirty="0"/>
              <a:t>Titel durch Klicken bearbeiten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0" hasCustomPrompt="1"/>
          </p:nvPr>
        </p:nvSpPr>
        <p:spPr>
          <a:xfrm>
            <a:off x="319088" y="1484040"/>
            <a:ext cx="8508999" cy="95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defRPr lang="de-DE" sz="1400" baseline="0" noProof="0" dirty="0" smtClean="0"/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 dirty="0"/>
              <a:t>Referent</a:t>
            </a:r>
            <a:br>
              <a:rPr lang="de-DE" noProof="0" dirty="0"/>
            </a:br>
            <a:r>
              <a:rPr lang="de-DE" noProof="0" dirty="0"/>
              <a:t>Ort, Datum (Schreibweise: 00. Januar 2015)</a:t>
            </a:r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8347635" y="4806203"/>
            <a:ext cx="575236" cy="26894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85509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19090" y="1600200"/>
            <a:ext cx="8508999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sz="1400" noProof="0" dirty="0" smtClean="0"/>
            </a:lvl1pPr>
            <a:lvl2pPr>
              <a:lnSpc>
                <a:spcPct val="114000"/>
              </a:lnSpc>
              <a:defRPr lang="de-DE" sz="1400" noProof="0" dirty="0" smtClean="0"/>
            </a:lvl2pPr>
            <a:lvl3pPr>
              <a:defRPr sz="1400"/>
            </a:lvl3pPr>
          </a:lstStyle>
          <a:p>
            <a:pPr lvl="0"/>
            <a:r>
              <a:rPr lang="de-DE" noProof="0" dirty="0"/>
              <a:t>Inhalt durch Klicken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72000"/>
            <a:ext cx="85089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2500" noProof="0" dirty="0"/>
            </a:lvl1pPr>
          </a:lstStyle>
          <a:p>
            <a:pPr lvl="0"/>
            <a:r>
              <a:rPr lang="de-DE" noProof="0" dirty="0"/>
              <a:t>Titel durch Klicken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 lIns="0" rIns="0"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1419948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6774934" y="4854985"/>
            <a:ext cx="2052000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5" name="Bild 8" descr="20150416 tum logo blau png final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18800" y="324000"/>
            <a:ext cx="604774" cy="318516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EEFD3E1-2D60-7BC6-016F-C8BC9BF5B1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08991" y="331620"/>
            <a:ext cx="1491943" cy="32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 spd="slow">
    <p:wipe/>
  </p:transition>
  <p:hf hdr="0" ftr="0" dt="0"/>
  <p:txStyles>
    <p:titleStyle>
      <a:lvl1pPr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defRPr sz="22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63" indent="-184150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7800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6213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20150416 tum logo blau png 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8411" y="324000"/>
            <a:ext cx="604774" cy="318516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6774934" y="4854985"/>
            <a:ext cx="2052074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CA0DEFB-C6DA-CA7A-BF32-8A3218FC095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95616" y="318516"/>
            <a:ext cx="1491943" cy="32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ransition spd="slow">
    <p:wipe/>
  </p:transition>
  <p:hf hdr="0" ftr="0" dt="0"/>
  <p:txStyles>
    <p:title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5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63" indent="-18415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78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6213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39A249-8AFE-6299-B9FE-C8C5051E1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99" y="854465"/>
            <a:ext cx="8244610" cy="1201419"/>
          </a:xfrm>
        </p:spPr>
        <p:txBody>
          <a:bodyPr/>
          <a:lstStyle/>
          <a:p>
            <a:r>
              <a:rPr lang="de-DE" dirty="0">
                <a:solidFill>
                  <a:schemeClr val="accent5"/>
                </a:solidFill>
                <a:latin typeface="Cambria" panose="02040503050406030204" pitchFamily="18" charset="0"/>
              </a:rPr>
              <a:t>Legislative Co-</a:t>
            </a:r>
            <a:r>
              <a:rPr lang="de-DE" dirty="0" err="1">
                <a:solidFill>
                  <a:schemeClr val="accent5"/>
                </a:solidFill>
                <a:latin typeface="Cambria" panose="02040503050406030204" pitchFamily="18" charset="0"/>
              </a:rPr>
              <a:t>Creation</a:t>
            </a:r>
            <a:b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</a:b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KI-basiertes Gesetzgebungsverfahren im Spiegel des Verfassungsrechts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EC6455-A97C-4C87-2538-F853DA02003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17499" y="2182996"/>
            <a:ext cx="4201351" cy="947857"/>
          </a:xfrm>
        </p:spPr>
        <p:txBody>
          <a:bodyPr/>
          <a:lstStyle/>
          <a:p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Prof. Dr. Dirk Heckmann</a:t>
            </a:r>
          </a:p>
          <a:p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Lehrstuhl für Recht und Sicherheit der Digitalisierung</a:t>
            </a:r>
          </a:p>
          <a:p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Mitglied des Bayerischen Verfassungsgerichtshofes</a:t>
            </a: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ECF38FE-3374-2E9B-0B7E-0F17636D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182996"/>
            <a:ext cx="4375163" cy="250009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3F4A296-0B14-AE9D-18CA-9087ED3FF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99" y="3735232"/>
            <a:ext cx="3617453" cy="94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3338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CFFFAD-C69D-E84D-7EAA-EC94CB68C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90" y="972000"/>
            <a:ext cx="8508999" cy="380745"/>
          </a:xfrm>
        </p:spPr>
        <p:txBody>
          <a:bodyPr/>
          <a:lstStyle/>
          <a:p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Gesetzgebungsverfahren im demokratischen Rechtsstaat</a:t>
            </a:r>
          </a:p>
        </p:txBody>
      </p:sp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E80D3F54-C36D-B8FD-4C2E-67BAB9B6E0F0}"/>
              </a:ext>
            </a:extLst>
          </p:cNvPr>
          <p:cNvSpPr txBox="1">
            <a:spLocks/>
          </p:cNvSpPr>
          <p:nvPr/>
        </p:nvSpPr>
        <p:spPr>
          <a:xfrm>
            <a:off x="6774934" y="4854985"/>
            <a:ext cx="2052000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58CB1E-F828-4F11-99E0-327109AF9DA4}" type="slidenum">
              <a:rPr kumimoji="0" lang="de-DE" sz="11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E4011C48-1D55-C725-6F8E-F993BA835A4E}"/>
              </a:ext>
            </a:extLst>
          </p:cNvPr>
          <p:cNvSpPr/>
          <p:nvPr/>
        </p:nvSpPr>
        <p:spPr>
          <a:xfrm>
            <a:off x="558800" y="2289738"/>
            <a:ext cx="8026400" cy="57573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de-DE" dirty="0"/>
              <a:t>Rechtsförmliches konsistentes „Gesamtwerk“  </a:t>
            </a:r>
          </a:p>
        </p:txBody>
      </p:sp>
      <p:sp>
        <p:nvSpPr>
          <p:cNvPr id="12" name="Abgerundetes Rechteck 11">
            <a:extLst>
              <a:ext uri="{FF2B5EF4-FFF2-40B4-BE49-F238E27FC236}">
                <a16:creationId xmlns:a16="http://schemas.microsoft.com/office/drawing/2014/main" id="{06916BE0-5C9E-B145-BFD2-41A54DBA9602}"/>
              </a:ext>
            </a:extLst>
          </p:cNvPr>
          <p:cNvSpPr/>
          <p:nvPr/>
        </p:nvSpPr>
        <p:spPr>
          <a:xfrm>
            <a:off x="558800" y="3039032"/>
            <a:ext cx="8026400" cy="57573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de-DE" dirty="0"/>
              <a:t>Parlamentarische Beratung und Beschlussfassung</a:t>
            </a:r>
          </a:p>
        </p:txBody>
      </p:sp>
      <p:sp>
        <p:nvSpPr>
          <p:cNvPr id="13" name="Abgerundetes Rechteck 12">
            <a:extLst>
              <a:ext uri="{FF2B5EF4-FFF2-40B4-BE49-F238E27FC236}">
                <a16:creationId xmlns:a16="http://schemas.microsoft.com/office/drawing/2014/main" id="{882E5948-2D4D-B839-D195-1451DC570F1B}"/>
              </a:ext>
            </a:extLst>
          </p:cNvPr>
          <p:cNvSpPr/>
          <p:nvPr/>
        </p:nvSpPr>
        <p:spPr>
          <a:xfrm>
            <a:off x="558800" y="3788326"/>
            <a:ext cx="8026400" cy="57573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de-DE" dirty="0"/>
              <a:t>Ausfertigung und Verkündung</a:t>
            </a: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8F818D9A-E761-7C4D-AA24-0053F8DA101E}"/>
              </a:ext>
            </a:extLst>
          </p:cNvPr>
          <p:cNvSpPr/>
          <p:nvPr/>
        </p:nvSpPr>
        <p:spPr>
          <a:xfrm>
            <a:off x="558800" y="1535332"/>
            <a:ext cx="8026400" cy="57573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de-DE" dirty="0"/>
              <a:t>Initiative und Erarbeiten der Gesetzesvorlage</a:t>
            </a:r>
          </a:p>
        </p:txBody>
      </p:sp>
      <p:sp>
        <p:nvSpPr>
          <p:cNvPr id="9" name="Abgerundetes Rechteck 8">
            <a:extLst>
              <a:ext uri="{FF2B5EF4-FFF2-40B4-BE49-F238E27FC236}">
                <a16:creationId xmlns:a16="http://schemas.microsoft.com/office/drawing/2014/main" id="{F05E1EDE-909B-4748-ACEA-1C0D2D930DA6}"/>
              </a:ext>
            </a:extLst>
          </p:cNvPr>
          <p:cNvSpPr/>
          <p:nvPr/>
        </p:nvSpPr>
        <p:spPr>
          <a:xfrm>
            <a:off x="319090" y="1526305"/>
            <a:ext cx="846418" cy="58476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de-DE" dirty="0">
                <a:latin typeface="Cambria" panose="02040503050406030204" pitchFamily="18" charset="0"/>
              </a:rPr>
              <a:t>	</a:t>
            </a:r>
            <a:r>
              <a:rPr lang="de-DE" sz="1600" dirty="0">
                <a:latin typeface="Cambria" panose="02040503050406030204" pitchFamily="18" charset="0"/>
              </a:rPr>
              <a:t>Art. 76</a:t>
            </a:r>
          </a:p>
          <a:p>
            <a:pPr algn="ctr">
              <a:lnSpc>
                <a:spcPct val="114000"/>
              </a:lnSpc>
            </a:pPr>
            <a:endParaRPr lang="de-DE" dirty="0">
              <a:latin typeface="Cambria" panose="02040503050406030204" pitchFamily="18" charset="0"/>
            </a:endParaRPr>
          </a:p>
        </p:txBody>
      </p:sp>
      <p:sp>
        <p:nvSpPr>
          <p:cNvPr id="14" name="Abgerundetes Rechteck 13">
            <a:extLst>
              <a:ext uri="{FF2B5EF4-FFF2-40B4-BE49-F238E27FC236}">
                <a16:creationId xmlns:a16="http://schemas.microsoft.com/office/drawing/2014/main" id="{E8934BD5-7E71-494A-98D5-5BAA27142CA4}"/>
              </a:ext>
            </a:extLst>
          </p:cNvPr>
          <p:cNvSpPr/>
          <p:nvPr/>
        </p:nvSpPr>
        <p:spPr>
          <a:xfrm>
            <a:off x="319090" y="2293654"/>
            <a:ext cx="846418" cy="57181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de-DE" dirty="0">
              <a:latin typeface="Cambria" panose="02040503050406030204" pitchFamily="18" charset="0"/>
            </a:endParaRPr>
          </a:p>
          <a:p>
            <a:pPr algn="ctr">
              <a:lnSpc>
                <a:spcPct val="114000"/>
              </a:lnSpc>
            </a:pPr>
            <a:endParaRPr lang="de-DE" dirty="0">
              <a:latin typeface="Cambria" panose="020405030504060302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de-DE" dirty="0">
                <a:latin typeface="Cambria" panose="02040503050406030204" pitchFamily="18" charset="0"/>
              </a:rPr>
              <a:t>GGO	</a:t>
            </a:r>
            <a:endParaRPr lang="de-DE" sz="1600" dirty="0">
              <a:latin typeface="Cambria" panose="02040503050406030204" pitchFamily="18" charset="0"/>
            </a:endParaRPr>
          </a:p>
          <a:p>
            <a:pPr algn="ctr">
              <a:lnSpc>
                <a:spcPct val="114000"/>
              </a:lnSpc>
            </a:pPr>
            <a:endParaRPr lang="de-DE" dirty="0">
              <a:latin typeface="Cambria" panose="02040503050406030204" pitchFamily="18" charset="0"/>
            </a:endParaRPr>
          </a:p>
        </p:txBody>
      </p:sp>
      <p:sp>
        <p:nvSpPr>
          <p:cNvPr id="15" name="Abgerundetes Rechteck 14">
            <a:extLst>
              <a:ext uri="{FF2B5EF4-FFF2-40B4-BE49-F238E27FC236}">
                <a16:creationId xmlns:a16="http://schemas.microsoft.com/office/drawing/2014/main" id="{6E197DCD-A474-1447-92AF-6B064C8C8B81}"/>
              </a:ext>
            </a:extLst>
          </p:cNvPr>
          <p:cNvSpPr/>
          <p:nvPr/>
        </p:nvSpPr>
        <p:spPr>
          <a:xfrm>
            <a:off x="319090" y="3035118"/>
            <a:ext cx="846418" cy="57964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de-DE" sz="1600" dirty="0">
                <a:latin typeface="Cambria" panose="02040503050406030204" pitchFamily="18" charset="0"/>
              </a:rPr>
              <a:t>Art. 77, 78</a:t>
            </a:r>
            <a:endParaRPr lang="de-DE" dirty="0">
              <a:latin typeface="Cambria" panose="02040503050406030204" pitchFamily="18" charset="0"/>
            </a:endParaRPr>
          </a:p>
        </p:txBody>
      </p:sp>
      <p:sp>
        <p:nvSpPr>
          <p:cNvPr id="16" name="Abgerundetes Rechteck 15">
            <a:extLst>
              <a:ext uri="{FF2B5EF4-FFF2-40B4-BE49-F238E27FC236}">
                <a16:creationId xmlns:a16="http://schemas.microsoft.com/office/drawing/2014/main" id="{1DF9925F-5B9E-9044-9166-D80DA00ADBCE}"/>
              </a:ext>
            </a:extLst>
          </p:cNvPr>
          <p:cNvSpPr/>
          <p:nvPr/>
        </p:nvSpPr>
        <p:spPr>
          <a:xfrm>
            <a:off x="319090" y="3784411"/>
            <a:ext cx="846418" cy="57573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de-DE" dirty="0">
                <a:latin typeface="Cambria" panose="02040503050406030204" pitchFamily="18" charset="0"/>
              </a:rPr>
              <a:t>	</a:t>
            </a:r>
            <a:r>
              <a:rPr lang="de-DE" sz="1600" dirty="0">
                <a:latin typeface="Cambria" panose="02040503050406030204" pitchFamily="18" charset="0"/>
              </a:rPr>
              <a:t>Art. 82</a:t>
            </a:r>
          </a:p>
          <a:p>
            <a:pPr algn="ctr">
              <a:lnSpc>
                <a:spcPct val="114000"/>
              </a:lnSpc>
            </a:pPr>
            <a:endParaRPr lang="de-DE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30593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6E27CE79-B89B-E165-66FB-F74D3425C968}"/>
              </a:ext>
            </a:extLst>
          </p:cNvPr>
          <p:cNvSpPr/>
          <p:nvPr/>
        </p:nvSpPr>
        <p:spPr>
          <a:xfrm>
            <a:off x="319090" y="1600199"/>
            <a:ext cx="8507844" cy="26098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de-DE" sz="2000" dirty="0">
                <a:latin typeface="Cambria" panose="02040503050406030204" pitchFamily="18" charset="0"/>
              </a:rPr>
              <a:t>Einsatzszenarien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A49DA80A-449E-9A34-38EB-87B3E1BF0908}"/>
              </a:ext>
            </a:extLst>
          </p:cNvPr>
          <p:cNvSpPr/>
          <p:nvPr/>
        </p:nvSpPr>
        <p:spPr>
          <a:xfrm>
            <a:off x="554205" y="2328860"/>
            <a:ext cx="1809750" cy="115252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de-DE" sz="2000" dirty="0">
              <a:latin typeface="Cambria" panose="020405030504060302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de-DE" sz="2000" dirty="0">
                <a:latin typeface="Cambria" panose="02040503050406030204" pitchFamily="18" charset="0"/>
              </a:rPr>
              <a:t>Entwurfs-assistenz	</a:t>
            </a:r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34AFB049-3726-37BD-6FCC-26BBC2B11C22}"/>
              </a:ext>
            </a:extLst>
          </p:cNvPr>
          <p:cNvSpPr/>
          <p:nvPr/>
        </p:nvSpPr>
        <p:spPr>
          <a:xfrm>
            <a:off x="2599070" y="2328860"/>
            <a:ext cx="1809750" cy="115252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de-DE" sz="2000" dirty="0">
              <a:latin typeface="Cambria" panose="020405030504060302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de-DE" sz="2000" dirty="0">
                <a:latin typeface="Cambria" panose="02040503050406030204" pitchFamily="18" charset="0"/>
              </a:rPr>
              <a:t>Kontroll-assistenz	</a:t>
            </a: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AFF034CF-FC30-2861-5D19-E184FF426281}"/>
              </a:ext>
            </a:extLst>
          </p:cNvPr>
          <p:cNvSpPr/>
          <p:nvPr/>
        </p:nvSpPr>
        <p:spPr>
          <a:xfrm>
            <a:off x="4688545" y="2328860"/>
            <a:ext cx="1809750" cy="115252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de-DE" sz="2000" dirty="0">
                <a:latin typeface="Cambria" panose="02040503050406030204" pitchFamily="18" charset="0"/>
              </a:rPr>
              <a:t>Norm = Code  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3F68927-3CC4-984F-3968-EAC816F60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90" y="972000"/>
            <a:ext cx="8508999" cy="380745"/>
          </a:xfrm>
        </p:spPr>
        <p:txBody>
          <a:bodyPr/>
          <a:lstStyle/>
          <a:p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KI in der Gesetzgebung im demokratischen Rechtsstaat </a:t>
            </a:r>
          </a:p>
        </p:txBody>
      </p:sp>
      <p:sp>
        <p:nvSpPr>
          <p:cNvPr id="11" name="Foliennummernplatzhalter 3">
            <a:extLst>
              <a:ext uri="{FF2B5EF4-FFF2-40B4-BE49-F238E27FC236}">
                <a16:creationId xmlns:a16="http://schemas.microsoft.com/office/drawing/2014/main" id="{99EB29B5-43EB-B891-5B32-5C21F8BF2E10}"/>
              </a:ext>
            </a:extLst>
          </p:cNvPr>
          <p:cNvSpPr txBox="1">
            <a:spLocks/>
          </p:cNvSpPr>
          <p:nvPr/>
        </p:nvSpPr>
        <p:spPr>
          <a:xfrm>
            <a:off x="6774934" y="4854985"/>
            <a:ext cx="2052000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58CB1E-F828-4F11-99E0-327109AF9DA4}" type="slidenum">
              <a:rPr kumimoji="0" lang="de-DE" sz="11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2E9361A-91CE-D737-569E-ECD4F71F8C9C}"/>
              </a:ext>
            </a:extLst>
          </p:cNvPr>
          <p:cNvSpPr txBox="1"/>
          <p:nvPr/>
        </p:nvSpPr>
        <p:spPr>
          <a:xfrm>
            <a:off x="2223055" y="3638786"/>
            <a:ext cx="5211042" cy="3214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endParaRPr lang="de-DE" sz="2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CB7E7C2-2CFB-2AC9-9DD3-0EEFCC9BA325}"/>
              </a:ext>
            </a:extLst>
          </p:cNvPr>
          <p:cNvSpPr txBox="1"/>
          <p:nvPr/>
        </p:nvSpPr>
        <p:spPr>
          <a:xfrm flipH="1">
            <a:off x="934810" y="4456094"/>
            <a:ext cx="6665015" cy="3214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2000" dirty="0">
                <a:solidFill>
                  <a:schemeClr val="accent5"/>
                </a:solidFill>
                <a:latin typeface="Cambria" panose="02040503050406030204" pitchFamily="18" charset="0"/>
              </a:rPr>
              <a:t>„besseres“ Recht durch KI: verfassungsrechtliche Perspektive</a:t>
            </a:r>
          </a:p>
        </p:txBody>
      </p:sp>
      <p:sp>
        <p:nvSpPr>
          <p:cNvPr id="9" name="Pfeil nach rechts 8">
            <a:extLst>
              <a:ext uri="{FF2B5EF4-FFF2-40B4-BE49-F238E27FC236}">
                <a16:creationId xmlns:a16="http://schemas.microsoft.com/office/drawing/2014/main" id="{B8478014-8941-6C73-FB34-D8815C5EC26B}"/>
              </a:ext>
            </a:extLst>
          </p:cNvPr>
          <p:cNvSpPr/>
          <p:nvPr/>
        </p:nvSpPr>
        <p:spPr>
          <a:xfrm>
            <a:off x="406824" y="4454841"/>
            <a:ext cx="446617" cy="321435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de-DE" dirty="0"/>
          </a:p>
        </p:txBody>
      </p:sp>
      <p:sp>
        <p:nvSpPr>
          <p:cNvPr id="12" name="Abgerundetes Rechteck 11">
            <a:extLst>
              <a:ext uri="{FF2B5EF4-FFF2-40B4-BE49-F238E27FC236}">
                <a16:creationId xmlns:a16="http://schemas.microsoft.com/office/drawing/2014/main" id="{5E6BBAE0-D98A-C549-BCE7-6EA81FE3A97D}"/>
              </a:ext>
            </a:extLst>
          </p:cNvPr>
          <p:cNvSpPr/>
          <p:nvPr/>
        </p:nvSpPr>
        <p:spPr>
          <a:xfrm>
            <a:off x="6778021" y="2328860"/>
            <a:ext cx="1809750" cy="106009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de-DE" sz="2000" dirty="0">
              <a:latin typeface="Cambria" panose="020405030504060302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de-DE" sz="1600" dirty="0">
                <a:latin typeface="Cambria" panose="02040503050406030204" pitchFamily="18" charset="0"/>
              </a:rPr>
              <a:t>(Teil-/Voll-) Automatisierung</a:t>
            </a:r>
            <a:r>
              <a:rPr lang="de-DE" sz="2000" dirty="0">
                <a:latin typeface="Cambria" panose="02040503050406030204" pitchFamily="18" charset="0"/>
              </a:rPr>
              <a:t>	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D9B7D63-06C4-B684-6123-BA052E7E62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573" b="46155"/>
          <a:stretch/>
        </p:blipFill>
        <p:spPr>
          <a:xfrm rot="19643440">
            <a:off x="7345968" y="1289203"/>
            <a:ext cx="1286337" cy="68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0269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56DD9F-F956-FA1B-2C06-0D2D63FEDAE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88812" y="1266841"/>
            <a:ext cx="5146534" cy="2306715"/>
          </a:xfrm>
        </p:spPr>
        <p:txBody>
          <a:bodyPr/>
          <a:lstStyle/>
          <a:p>
            <a:pPr lvl="0"/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2526941F-50FC-ACCE-8665-80962B67F647}"/>
              </a:ext>
            </a:extLst>
          </p:cNvPr>
          <p:cNvSpPr txBox="1">
            <a:spLocks/>
          </p:cNvSpPr>
          <p:nvPr/>
        </p:nvSpPr>
        <p:spPr>
          <a:xfrm>
            <a:off x="6774934" y="4854985"/>
            <a:ext cx="2052000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58CB1E-F828-4F11-99E0-327109AF9DA4}" type="slidenum">
              <a:rPr kumimoji="0" lang="de-DE" sz="11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Ecken des Rechtecks auf der gleichen Seite abrunden 3">
            <a:extLst>
              <a:ext uri="{FF2B5EF4-FFF2-40B4-BE49-F238E27FC236}">
                <a16:creationId xmlns:a16="http://schemas.microsoft.com/office/drawing/2014/main" id="{6E6F1A8C-0811-D38F-5D78-B2DDFDB3EC9A}"/>
              </a:ext>
            </a:extLst>
          </p:cNvPr>
          <p:cNvSpPr/>
          <p:nvPr/>
        </p:nvSpPr>
        <p:spPr>
          <a:xfrm>
            <a:off x="317501" y="910249"/>
            <a:ext cx="8251620" cy="380102"/>
          </a:xfrm>
          <a:prstGeom prst="round2Same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de-DE" dirty="0"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KI als Entwurfsassistenz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C8CD7B1F-7FD1-0F49-9B0D-295BB1D72804}"/>
              </a:ext>
            </a:extLst>
          </p:cNvPr>
          <p:cNvSpPr/>
          <p:nvPr/>
        </p:nvSpPr>
        <p:spPr>
          <a:xfrm>
            <a:off x="317501" y="913385"/>
            <a:ext cx="8251620" cy="2820312"/>
          </a:xfrm>
          <a:prstGeom prst="roundRect">
            <a:avLst>
              <a:gd name="adj" fmla="val 3113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endParaRPr lang="de-DE" dirty="0"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70FB5F4-FD6D-57F0-86D2-DF09064C8330}"/>
              </a:ext>
            </a:extLst>
          </p:cNvPr>
          <p:cNvSpPr txBox="1"/>
          <p:nvPr/>
        </p:nvSpPr>
        <p:spPr>
          <a:xfrm>
            <a:off x="811733" y="1406900"/>
            <a:ext cx="7520531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Impuls und Input durch menschliche Expertise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KI als „Think Tank“ („Digital Brainstorming“)</a:t>
            </a:r>
            <a:endParaRPr lang="de-DE" baseline="30000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Analyse und Auswertung verfügbarer Daten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Vorstrukturierung und Visualisierung unterschiedlicher Positionen / Einwände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Vergleich verschiedener Regelungsansätze (und „Auswirkungen“)</a:t>
            </a:r>
          </a:p>
          <a:p>
            <a:pPr marL="268288" lvl="1" indent="-261938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KI als „qualifizierte Schreibhilfe“ (legistisch orientierte Trainingsdaten)</a:t>
            </a:r>
          </a:p>
          <a:p>
            <a:pPr marL="268288" lvl="1" indent="-261938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Bei alledem: menschliche Kontrolle und Letztentscheidung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EDAEF30-7C8B-7F4C-C996-B65B409FB9EA}"/>
              </a:ext>
            </a:extLst>
          </p:cNvPr>
          <p:cNvSpPr txBox="1"/>
          <p:nvPr/>
        </p:nvSpPr>
        <p:spPr>
          <a:xfrm>
            <a:off x="317066" y="3931655"/>
            <a:ext cx="82516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i="1" dirty="0">
                <a:solidFill>
                  <a:schemeClr val="accent5"/>
                </a:solidFill>
                <a:latin typeface="Cambria" panose="02040503050406030204" pitchFamily="18" charset="0"/>
              </a:rPr>
              <a:t>Kein (evidenter) Verstoß gegen demokratische Legitimation (Art. 20 I, II GG)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i="1" dirty="0">
                <a:solidFill>
                  <a:schemeClr val="accent5"/>
                </a:solidFill>
                <a:latin typeface="Cambria" panose="02040503050406030204" pitchFamily="18" charset="0"/>
              </a:rPr>
              <a:t>Nachvollziehbarkeit/Willkürverbot (Art. 3, 20 II GG) eingehalten, solange eine qualitätsorientierte menschliche Kontrolle gewährleistet ist</a:t>
            </a:r>
          </a:p>
        </p:txBody>
      </p:sp>
    </p:spTree>
    <p:extLst>
      <p:ext uri="{BB962C8B-B14F-4D97-AF65-F5344CB8AC3E}">
        <p14:creationId xmlns:p14="http://schemas.microsoft.com/office/powerpoint/2010/main" val="25867906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56DD9F-F956-FA1B-2C06-0D2D63FEDAE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88812" y="1266841"/>
            <a:ext cx="5146534" cy="2306715"/>
          </a:xfrm>
        </p:spPr>
        <p:txBody>
          <a:bodyPr/>
          <a:lstStyle/>
          <a:p>
            <a:pPr lvl="0"/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2526941F-50FC-ACCE-8665-80962B67F647}"/>
              </a:ext>
            </a:extLst>
          </p:cNvPr>
          <p:cNvSpPr txBox="1">
            <a:spLocks/>
          </p:cNvSpPr>
          <p:nvPr/>
        </p:nvSpPr>
        <p:spPr>
          <a:xfrm>
            <a:off x="6774934" y="4854985"/>
            <a:ext cx="2052000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58CB1E-F828-4F11-99E0-327109AF9DA4}" type="slidenum">
              <a:rPr kumimoji="0" lang="de-DE" sz="11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Ecken des Rechtecks auf der gleichen Seite abrunden 3">
            <a:extLst>
              <a:ext uri="{FF2B5EF4-FFF2-40B4-BE49-F238E27FC236}">
                <a16:creationId xmlns:a16="http://schemas.microsoft.com/office/drawing/2014/main" id="{6E6F1A8C-0811-D38F-5D78-B2DDFDB3EC9A}"/>
              </a:ext>
            </a:extLst>
          </p:cNvPr>
          <p:cNvSpPr/>
          <p:nvPr/>
        </p:nvSpPr>
        <p:spPr>
          <a:xfrm>
            <a:off x="317494" y="988046"/>
            <a:ext cx="8251620" cy="380102"/>
          </a:xfrm>
          <a:prstGeom prst="round2Same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endParaRPr lang="de-DE" dirty="0"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C8CD7B1F-7FD1-0F49-9B0D-295BB1D72804}"/>
              </a:ext>
            </a:extLst>
          </p:cNvPr>
          <p:cNvSpPr/>
          <p:nvPr/>
        </p:nvSpPr>
        <p:spPr>
          <a:xfrm>
            <a:off x="317494" y="997172"/>
            <a:ext cx="8251619" cy="2383592"/>
          </a:xfrm>
          <a:prstGeom prst="roundRect">
            <a:avLst>
              <a:gd name="adj" fmla="val 3113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endParaRPr lang="de-DE" dirty="0"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feld 3">
            <a:extLst>
              <a:ext uri="{FF2B5EF4-FFF2-40B4-BE49-F238E27FC236}">
                <a16:creationId xmlns:a16="http://schemas.microsoft.com/office/drawing/2014/main" id="{CE5D8AF4-B963-8218-F43A-A830B87CA00A}"/>
              </a:ext>
            </a:extLst>
          </p:cNvPr>
          <p:cNvSpPr txBox="1"/>
          <p:nvPr/>
        </p:nvSpPr>
        <p:spPr>
          <a:xfrm>
            <a:off x="317495" y="997171"/>
            <a:ext cx="8251619" cy="32143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de-DE" sz="2000" dirty="0">
                <a:solidFill>
                  <a:schemeClr val="bg1"/>
                </a:solidFill>
                <a:latin typeface="Cambria" panose="02040503050406030204" pitchFamily="18" charset="0"/>
              </a:rPr>
              <a:t>KI als Kontrollassistenz</a:t>
            </a:r>
            <a:endParaRPr lang="de-DE" sz="2000" dirty="0">
              <a:solidFill>
                <a:schemeClr val="bg1"/>
              </a:solidFill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70FB5F4-FD6D-57F0-86D2-DF09064C8330}"/>
              </a:ext>
            </a:extLst>
          </p:cNvPr>
          <p:cNvSpPr txBox="1"/>
          <p:nvPr/>
        </p:nvSpPr>
        <p:spPr>
          <a:xfrm>
            <a:off x="675328" y="1543035"/>
            <a:ext cx="7144485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Entwurfsvorlage: Mensch oder „Co-</a:t>
            </a:r>
            <a:r>
              <a:rPr lang="de-DE" dirty="0" err="1">
                <a:solidFill>
                  <a:schemeClr val="bg2"/>
                </a:solidFill>
                <a:latin typeface="Cambria" panose="02040503050406030204" pitchFamily="18" charset="0"/>
              </a:rPr>
              <a:t>Creation</a:t>
            </a: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Automatisierte rechtsförmliche Normprüfung, z.B.: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Verwendung einheitlicher Rechtsbegriffe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Aufdeckung systematischer Widersprüche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Sprachliche Verbesserung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Ggf. materiell-inhaltlich: „Digitalcheck“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090F690-ABD2-C0B2-75F6-845BAB22BCFA}"/>
              </a:ext>
            </a:extLst>
          </p:cNvPr>
          <p:cNvSpPr txBox="1"/>
          <p:nvPr/>
        </p:nvSpPr>
        <p:spPr>
          <a:xfrm>
            <a:off x="317493" y="3674901"/>
            <a:ext cx="82516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i="1" dirty="0">
                <a:solidFill>
                  <a:schemeClr val="accent5"/>
                </a:solidFill>
                <a:latin typeface="Cambria" panose="02040503050406030204" pitchFamily="18" charset="0"/>
              </a:rPr>
              <a:t>Nachvollziehbarkeit/Willkürverbot (Art. 3, 20 II GG) eingehalten, solange eine qualitätsorientierte menschliche Kontrolle gewährleistet 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i="1" dirty="0">
                <a:solidFill>
                  <a:schemeClr val="accent5"/>
                </a:solidFill>
                <a:latin typeface="Cambria" panose="02040503050406030204" pitchFamily="18" charset="0"/>
              </a:rPr>
              <a:t>Im Gegenteil: Qualitätsverbesserung erleichtert Zugang zum Recht, Rechtsanwendung und Rechtsschutz (rechtsstaatliches Rationalitätspostulat)</a:t>
            </a:r>
          </a:p>
        </p:txBody>
      </p:sp>
    </p:spTree>
    <p:extLst>
      <p:ext uri="{BB962C8B-B14F-4D97-AF65-F5344CB8AC3E}">
        <p14:creationId xmlns:p14="http://schemas.microsoft.com/office/powerpoint/2010/main" val="23219339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56DD9F-F956-FA1B-2C06-0D2D63FEDAE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88812" y="1266841"/>
            <a:ext cx="5146534" cy="2306715"/>
          </a:xfrm>
        </p:spPr>
        <p:txBody>
          <a:bodyPr/>
          <a:lstStyle/>
          <a:p>
            <a:pPr lvl="0"/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2526941F-50FC-ACCE-8665-80962B67F647}"/>
              </a:ext>
            </a:extLst>
          </p:cNvPr>
          <p:cNvSpPr txBox="1">
            <a:spLocks/>
          </p:cNvSpPr>
          <p:nvPr/>
        </p:nvSpPr>
        <p:spPr>
          <a:xfrm>
            <a:off x="6774934" y="4854985"/>
            <a:ext cx="2052000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58CB1E-F828-4F11-99E0-327109AF9DA4}" type="slidenum">
              <a:rPr kumimoji="0" lang="de-DE" sz="11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Ecken des Rechtecks auf der gleichen Seite abrunden 3">
            <a:extLst>
              <a:ext uri="{FF2B5EF4-FFF2-40B4-BE49-F238E27FC236}">
                <a16:creationId xmlns:a16="http://schemas.microsoft.com/office/drawing/2014/main" id="{6E6F1A8C-0811-D38F-5D78-B2DDFDB3EC9A}"/>
              </a:ext>
            </a:extLst>
          </p:cNvPr>
          <p:cNvSpPr/>
          <p:nvPr/>
        </p:nvSpPr>
        <p:spPr>
          <a:xfrm>
            <a:off x="317501" y="1165597"/>
            <a:ext cx="8251620" cy="380102"/>
          </a:xfrm>
          <a:prstGeom prst="round2Same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endParaRPr lang="de-DE" dirty="0"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C8CD7B1F-7FD1-0F49-9B0D-295BB1D72804}"/>
              </a:ext>
            </a:extLst>
          </p:cNvPr>
          <p:cNvSpPr/>
          <p:nvPr/>
        </p:nvSpPr>
        <p:spPr>
          <a:xfrm>
            <a:off x="317500" y="1157591"/>
            <a:ext cx="8251620" cy="2600631"/>
          </a:xfrm>
          <a:prstGeom prst="roundRect">
            <a:avLst>
              <a:gd name="adj" fmla="val 3113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endParaRPr lang="de-DE" dirty="0"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feld 3">
            <a:extLst>
              <a:ext uri="{FF2B5EF4-FFF2-40B4-BE49-F238E27FC236}">
                <a16:creationId xmlns:a16="http://schemas.microsoft.com/office/drawing/2014/main" id="{CE5D8AF4-B963-8218-F43A-A830B87CA00A}"/>
              </a:ext>
            </a:extLst>
          </p:cNvPr>
          <p:cNvSpPr txBox="1"/>
          <p:nvPr/>
        </p:nvSpPr>
        <p:spPr>
          <a:xfrm>
            <a:off x="769524" y="1187599"/>
            <a:ext cx="6728555" cy="32143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14000"/>
              </a:lnSpc>
            </a:pPr>
            <a:r>
              <a:rPr lang="de-DE" sz="2000" dirty="0">
                <a:solidFill>
                  <a:schemeClr val="bg1"/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“Law </a:t>
            </a:r>
            <a:r>
              <a:rPr lang="de-DE" sz="2000" dirty="0" err="1">
                <a:solidFill>
                  <a:schemeClr val="bg1"/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de-DE" sz="2000" dirty="0">
                <a:solidFill>
                  <a:schemeClr val="bg1"/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Code“ – algorithmische Abbildung von Normen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70FB5F4-FD6D-57F0-86D2-DF09064C8330}"/>
              </a:ext>
            </a:extLst>
          </p:cNvPr>
          <p:cNvSpPr txBox="1"/>
          <p:nvPr/>
        </p:nvSpPr>
        <p:spPr>
          <a:xfrm>
            <a:off x="769525" y="1774800"/>
            <a:ext cx="7144485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Zusätzliche Abbildung von Normen durch Algorithmen und Normdatenbanken</a:t>
            </a:r>
            <a:endParaRPr lang="de-DE" baseline="30000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  <a:sym typeface="Wingdings" pitchFamily="2" charset="2"/>
              </a:rPr>
              <a:t>Höhere Qualität, Bestimmtheit, Digitaltauglichkeit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  <a:sym typeface="Wingdings" pitchFamily="2" charset="2"/>
              </a:rPr>
              <a:t>Erkennen und Beseitigen systematischer Widersprüche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  <a:sym typeface="Wingdings" pitchFamily="2" charset="2"/>
              </a:rPr>
              <a:t>Großflächige Verknüpfung relationaler Normbestandteile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  <a:sym typeface="Wingdings" pitchFamily="2" charset="2"/>
              </a:rPr>
              <a:t>kohärente Durchsetzung</a:t>
            </a:r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01886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liennummernplatzhalter 3">
            <a:extLst>
              <a:ext uri="{FF2B5EF4-FFF2-40B4-BE49-F238E27FC236}">
                <a16:creationId xmlns:a16="http://schemas.microsoft.com/office/drawing/2014/main" id="{3B8457A1-7A1B-B08D-5F6E-1C5A19E7831D}"/>
              </a:ext>
            </a:extLst>
          </p:cNvPr>
          <p:cNvSpPr txBox="1">
            <a:spLocks/>
          </p:cNvSpPr>
          <p:nvPr/>
        </p:nvSpPr>
        <p:spPr>
          <a:xfrm>
            <a:off x="6774934" y="4854985"/>
            <a:ext cx="2052000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58CB1E-F828-4F11-99E0-327109AF9DA4}" type="slidenum">
              <a:rPr kumimoji="0" lang="de-DE" sz="11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1E26771B-2566-B6CC-7829-2095C3248B2B}"/>
              </a:ext>
            </a:extLst>
          </p:cNvPr>
          <p:cNvGrpSpPr/>
          <p:nvPr/>
        </p:nvGrpSpPr>
        <p:grpSpPr>
          <a:xfrm rot="5400000">
            <a:off x="3777757" y="175757"/>
            <a:ext cx="1588484" cy="3552814"/>
            <a:chOff x="1957426" y="2409377"/>
            <a:chExt cx="1278273" cy="2317451"/>
          </a:xfrm>
        </p:grpSpPr>
        <p:sp>
          <p:nvSpPr>
            <p:cNvPr id="11" name="Freihandform 10">
              <a:extLst>
                <a:ext uri="{FF2B5EF4-FFF2-40B4-BE49-F238E27FC236}">
                  <a16:creationId xmlns:a16="http://schemas.microsoft.com/office/drawing/2014/main" id="{6ED43DF7-3403-B839-D8CF-14596D62735C}"/>
                </a:ext>
              </a:extLst>
            </p:cNvPr>
            <p:cNvSpPr/>
            <p:nvPr/>
          </p:nvSpPr>
          <p:spPr>
            <a:xfrm>
              <a:off x="1957426" y="2806074"/>
              <a:ext cx="649646" cy="1521044"/>
            </a:xfrm>
            <a:custGeom>
              <a:avLst/>
              <a:gdLst>
                <a:gd name="connsiteX0" fmla="*/ 150786 w 904537"/>
                <a:gd name="connsiteY0" fmla="*/ 0 h 1365736"/>
                <a:gd name="connsiteX1" fmla="*/ 753751 w 904537"/>
                <a:gd name="connsiteY1" fmla="*/ 0 h 1365736"/>
                <a:gd name="connsiteX2" fmla="*/ 904537 w 904537"/>
                <a:gd name="connsiteY2" fmla="*/ 150786 h 1365736"/>
                <a:gd name="connsiteX3" fmla="*/ 904537 w 904537"/>
                <a:gd name="connsiteY3" fmla="*/ 1365736 h 1365736"/>
                <a:gd name="connsiteX4" fmla="*/ 904537 w 904537"/>
                <a:gd name="connsiteY4" fmla="*/ 1365736 h 1365736"/>
                <a:gd name="connsiteX5" fmla="*/ 0 w 904537"/>
                <a:gd name="connsiteY5" fmla="*/ 1365736 h 1365736"/>
                <a:gd name="connsiteX6" fmla="*/ 0 w 904537"/>
                <a:gd name="connsiteY6" fmla="*/ 1365736 h 1365736"/>
                <a:gd name="connsiteX7" fmla="*/ 0 w 904537"/>
                <a:gd name="connsiteY7" fmla="*/ 150786 h 1365736"/>
                <a:gd name="connsiteX8" fmla="*/ 150786 w 904537"/>
                <a:gd name="connsiteY8" fmla="*/ 0 h 136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4537" h="1365736">
                  <a:moveTo>
                    <a:pt x="0" y="1138068"/>
                  </a:moveTo>
                  <a:lnTo>
                    <a:pt x="0" y="227668"/>
                  </a:lnTo>
                  <a:cubicBezTo>
                    <a:pt x="0" y="101931"/>
                    <a:pt x="44712" y="1"/>
                    <a:pt x="99867" y="1"/>
                  </a:cubicBezTo>
                  <a:lnTo>
                    <a:pt x="904537" y="1"/>
                  </a:lnTo>
                  <a:lnTo>
                    <a:pt x="904537" y="1"/>
                  </a:lnTo>
                  <a:lnTo>
                    <a:pt x="904537" y="1365735"/>
                  </a:lnTo>
                  <a:lnTo>
                    <a:pt x="904537" y="1365735"/>
                  </a:lnTo>
                  <a:lnTo>
                    <a:pt x="99867" y="1365735"/>
                  </a:lnTo>
                  <a:cubicBezTo>
                    <a:pt x="44712" y="1365735"/>
                    <a:pt x="0" y="1263805"/>
                    <a:pt x="0" y="1138068"/>
                  </a:cubicBezTo>
                  <a:close/>
                </a:path>
              </a:pathLst>
            </a:custGeom>
            <a:solidFill>
              <a:schemeClr val="bg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vert270" wrap="square" lIns="120365" tIns="171164" rIns="114300" bIns="171165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2000" kern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Norm</a:t>
              </a:r>
            </a:p>
          </p:txBody>
        </p:sp>
        <p:sp>
          <p:nvSpPr>
            <p:cNvPr id="12" name="Freihandform 11">
              <a:extLst>
                <a:ext uri="{FF2B5EF4-FFF2-40B4-BE49-F238E27FC236}">
                  <a16:creationId xmlns:a16="http://schemas.microsoft.com/office/drawing/2014/main" id="{C23C0571-0AC7-59AB-33D9-4D9C50A355BC}"/>
                </a:ext>
              </a:extLst>
            </p:cNvPr>
            <p:cNvSpPr/>
            <p:nvPr/>
          </p:nvSpPr>
          <p:spPr>
            <a:xfrm>
              <a:off x="2630269" y="2806074"/>
              <a:ext cx="605430" cy="1521045"/>
            </a:xfrm>
            <a:custGeom>
              <a:avLst/>
              <a:gdLst>
                <a:gd name="connsiteX0" fmla="*/ 150786 w 904537"/>
                <a:gd name="connsiteY0" fmla="*/ 0 h 1365736"/>
                <a:gd name="connsiteX1" fmla="*/ 753751 w 904537"/>
                <a:gd name="connsiteY1" fmla="*/ 0 h 1365736"/>
                <a:gd name="connsiteX2" fmla="*/ 904537 w 904537"/>
                <a:gd name="connsiteY2" fmla="*/ 150786 h 1365736"/>
                <a:gd name="connsiteX3" fmla="*/ 904537 w 904537"/>
                <a:gd name="connsiteY3" fmla="*/ 1365736 h 1365736"/>
                <a:gd name="connsiteX4" fmla="*/ 904537 w 904537"/>
                <a:gd name="connsiteY4" fmla="*/ 1365736 h 1365736"/>
                <a:gd name="connsiteX5" fmla="*/ 0 w 904537"/>
                <a:gd name="connsiteY5" fmla="*/ 1365736 h 1365736"/>
                <a:gd name="connsiteX6" fmla="*/ 0 w 904537"/>
                <a:gd name="connsiteY6" fmla="*/ 1365736 h 1365736"/>
                <a:gd name="connsiteX7" fmla="*/ 0 w 904537"/>
                <a:gd name="connsiteY7" fmla="*/ 150786 h 1365736"/>
                <a:gd name="connsiteX8" fmla="*/ 150786 w 904537"/>
                <a:gd name="connsiteY8" fmla="*/ 0 h 136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4537" h="1365736">
                  <a:moveTo>
                    <a:pt x="904537" y="227668"/>
                  </a:moveTo>
                  <a:lnTo>
                    <a:pt x="904537" y="1138068"/>
                  </a:lnTo>
                  <a:cubicBezTo>
                    <a:pt x="904537" y="1263805"/>
                    <a:pt x="859825" y="1365735"/>
                    <a:pt x="804670" y="1365735"/>
                  </a:cubicBezTo>
                  <a:lnTo>
                    <a:pt x="0" y="1365735"/>
                  </a:lnTo>
                  <a:lnTo>
                    <a:pt x="0" y="1365735"/>
                  </a:lnTo>
                  <a:lnTo>
                    <a:pt x="0" y="1"/>
                  </a:lnTo>
                  <a:lnTo>
                    <a:pt x="0" y="1"/>
                  </a:lnTo>
                  <a:lnTo>
                    <a:pt x="804670" y="1"/>
                  </a:lnTo>
                  <a:cubicBezTo>
                    <a:pt x="859825" y="1"/>
                    <a:pt x="904537" y="101931"/>
                    <a:pt x="904537" y="227668"/>
                  </a:cubicBezTo>
                  <a:close/>
                </a:path>
              </a:pathLst>
            </a:custGeom>
            <a:solidFill>
              <a:schemeClr val="bg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vert270" wrap="square" lIns="114301" tIns="171164" rIns="120364" bIns="171165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2000" kern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Code </a:t>
              </a:r>
            </a:p>
          </p:txBody>
        </p:sp>
        <p:sp>
          <p:nvSpPr>
            <p:cNvPr id="13" name="Gebogener Pfeil 12">
              <a:extLst>
                <a:ext uri="{FF2B5EF4-FFF2-40B4-BE49-F238E27FC236}">
                  <a16:creationId xmlns:a16="http://schemas.microsoft.com/office/drawing/2014/main" id="{85828D87-805A-68EF-D8DD-8276EF506ACC}"/>
                </a:ext>
              </a:extLst>
            </p:cNvPr>
            <p:cNvSpPr/>
            <p:nvPr/>
          </p:nvSpPr>
          <p:spPr>
            <a:xfrm>
              <a:off x="2040455" y="2409377"/>
              <a:ext cx="1133235" cy="793396"/>
            </a:xfrm>
            <a:prstGeom prst="circularArrow">
              <a:avLst>
                <a:gd name="adj1" fmla="val 12500"/>
                <a:gd name="adj2" fmla="val 1142322"/>
                <a:gd name="adj3" fmla="val 20457678"/>
                <a:gd name="adj4" fmla="val 10800000"/>
                <a:gd name="adj5" fmla="val 12500"/>
              </a:avLst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Gebogener Pfeil 13">
              <a:extLst>
                <a:ext uri="{FF2B5EF4-FFF2-40B4-BE49-F238E27FC236}">
                  <a16:creationId xmlns:a16="http://schemas.microsoft.com/office/drawing/2014/main" id="{65A7C1B2-9691-3382-712E-90D6594436AA}"/>
                </a:ext>
              </a:extLst>
            </p:cNvPr>
            <p:cNvSpPr/>
            <p:nvPr/>
          </p:nvSpPr>
          <p:spPr>
            <a:xfrm rot="10800000">
              <a:off x="2040457" y="3933431"/>
              <a:ext cx="1133235" cy="793397"/>
            </a:xfrm>
            <a:prstGeom prst="circularArrow">
              <a:avLst>
                <a:gd name="adj1" fmla="val 12500"/>
                <a:gd name="adj2" fmla="val 1142322"/>
                <a:gd name="adj3" fmla="val 20457678"/>
                <a:gd name="adj4" fmla="val 10800000"/>
                <a:gd name="adj5" fmla="val 12500"/>
              </a:avLst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976BF5AC-0050-386C-1343-274B0BF2AF06}"/>
              </a:ext>
            </a:extLst>
          </p:cNvPr>
          <p:cNvSpPr txBox="1"/>
          <p:nvPr/>
        </p:nvSpPr>
        <p:spPr>
          <a:xfrm>
            <a:off x="6575596" y="1994050"/>
            <a:ext cx="1776689" cy="6051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Algorithmische Abbildung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F8A1621-77B5-D84E-9FC9-4610810A5ECE}"/>
              </a:ext>
            </a:extLst>
          </p:cNvPr>
          <p:cNvSpPr txBox="1"/>
          <p:nvPr/>
        </p:nvSpPr>
        <p:spPr>
          <a:xfrm>
            <a:off x="429990" y="1529947"/>
            <a:ext cx="2403389" cy="8186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2"/>
                </a:solidFill>
                <a:latin typeface="Cambria" panose="02040503050406030204" pitchFamily="18" charset="0"/>
              </a:rPr>
              <a:t>Bestimmtheit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2"/>
                </a:solidFill>
                <a:latin typeface="Cambria" panose="02040503050406030204" pitchFamily="18" charset="0"/>
              </a:rPr>
              <a:t>Einheitlichkeit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2"/>
                </a:solidFill>
                <a:latin typeface="Cambria" panose="02040503050406030204" pitchFamily="18" charset="0"/>
              </a:rPr>
              <a:t>Digitaltauglichkeit</a:t>
            </a:r>
            <a:endParaRPr lang="de-DE" sz="1600" dirty="0">
              <a:latin typeface="Cambria" panose="02040503050406030204" pitchFamily="18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4C25C71-BB34-4F44-A6F1-23C893802852}"/>
              </a:ext>
            </a:extLst>
          </p:cNvPr>
          <p:cNvSpPr txBox="1"/>
          <p:nvPr/>
        </p:nvSpPr>
        <p:spPr>
          <a:xfrm>
            <a:off x="3204754" y="4093029"/>
            <a:ext cx="65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endParaRPr lang="de-DE" sz="1600" dirty="0" err="1">
              <a:latin typeface="+mn-lt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C73F79B-B6F6-BE4E-B918-EF0AF854709C}"/>
              </a:ext>
            </a:extLst>
          </p:cNvPr>
          <p:cNvSpPr txBox="1"/>
          <p:nvPr/>
        </p:nvSpPr>
        <p:spPr>
          <a:xfrm>
            <a:off x="574963" y="3895807"/>
            <a:ext cx="7994468" cy="8186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285750" indent="-285750">
              <a:lnSpc>
                <a:spcPct val="114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de-DE" dirty="0">
                <a:latin typeface="Cambria" panose="02040503050406030204" pitchFamily="18" charset="0"/>
              </a:rPr>
              <a:t>Abs. 1 S. 1: „Die (…) Gesetze werden (…) ausgefertigt und (…) verkündet.“</a:t>
            </a:r>
          </a:p>
          <a:p>
            <a:r>
              <a:rPr lang="de-DE" dirty="0">
                <a:latin typeface="Cambria" panose="02040503050406030204" pitchFamily="18" charset="0"/>
              </a:rPr>
              <a:t>Abs. 1 S. 2: „Das Bundesgesetzblatt kann in elektronischer Form geführt werden.“</a:t>
            </a:r>
          </a:p>
          <a:p>
            <a:r>
              <a:rPr lang="de-DE" dirty="0">
                <a:latin typeface="Cambria" panose="02040503050406030204" pitchFamily="18" charset="0"/>
              </a:rPr>
              <a:t>Abs. 1 S. 4: „Das Nähere zur Verkündung und zur Form (..) regelt ein Bundesgesetz.“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7CCC351-007A-4B49-AFCB-C7A98A8D4D64}"/>
              </a:ext>
            </a:extLst>
          </p:cNvPr>
          <p:cNvSpPr txBox="1"/>
          <p:nvPr/>
        </p:nvSpPr>
        <p:spPr>
          <a:xfrm>
            <a:off x="574963" y="3429249"/>
            <a:ext cx="5087346" cy="289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>
              <a:lnSpc>
                <a:spcPct val="114000"/>
              </a:lnSpc>
              <a:defRPr>
                <a:solidFill>
                  <a:schemeClr val="bg2"/>
                </a:solidFill>
                <a:latin typeface="Cambria" panose="02040503050406030204" pitchFamily="18" charset="0"/>
              </a:defRPr>
            </a:lvl1pPr>
            <a:lvl2pPr eaLnBrk="0" hangingPunct="0">
              <a:defRPr sz="2000" b="1">
                <a:solidFill>
                  <a:schemeClr val="tx2"/>
                </a:solidFill>
              </a:defRPr>
            </a:lvl2pPr>
            <a:lvl3pPr eaLnBrk="0" hangingPunct="0">
              <a:defRPr sz="2000" b="1">
                <a:solidFill>
                  <a:schemeClr val="tx2"/>
                </a:solidFill>
              </a:defRPr>
            </a:lvl3pPr>
            <a:lvl4pPr eaLnBrk="0" hangingPunct="0">
              <a:defRPr sz="2000" b="1">
                <a:solidFill>
                  <a:schemeClr val="tx2"/>
                </a:solidFill>
              </a:defRPr>
            </a:lvl4pPr>
            <a:lvl5pPr eaLnBrk="0" hangingPunct="0">
              <a:defRPr sz="2000" b="1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</a:defRPr>
            </a:lvl9pPr>
          </a:lstStyle>
          <a:p>
            <a:r>
              <a:rPr lang="de-DE" dirty="0"/>
              <a:t>ABER: Art. 82 GG müsste angepasst werden</a:t>
            </a:r>
          </a:p>
        </p:txBody>
      </p:sp>
    </p:spTree>
    <p:extLst>
      <p:ext uri="{BB962C8B-B14F-4D97-AF65-F5344CB8AC3E}">
        <p14:creationId xmlns:p14="http://schemas.microsoft.com/office/powerpoint/2010/main" val="171003944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56DD9F-F956-FA1B-2C06-0D2D63FEDAE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88812" y="1266841"/>
            <a:ext cx="5146534" cy="2306715"/>
          </a:xfrm>
        </p:spPr>
        <p:txBody>
          <a:bodyPr/>
          <a:lstStyle/>
          <a:p>
            <a:pPr lvl="0"/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2526941F-50FC-ACCE-8665-80962B67F647}"/>
              </a:ext>
            </a:extLst>
          </p:cNvPr>
          <p:cNvSpPr txBox="1">
            <a:spLocks/>
          </p:cNvSpPr>
          <p:nvPr/>
        </p:nvSpPr>
        <p:spPr>
          <a:xfrm>
            <a:off x="6774934" y="4854985"/>
            <a:ext cx="2052000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58CB1E-F828-4F11-99E0-327109AF9DA4}" type="slidenum">
              <a:rPr kumimoji="0" lang="de-DE" sz="11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" name="Ecken des Rechtecks auf der gleichen Seite abrunden 3">
            <a:extLst>
              <a:ext uri="{FF2B5EF4-FFF2-40B4-BE49-F238E27FC236}">
                <a16:creationId xmlns:a16="http://schemas.microsoft.com/office/drawing/2014/main" id="{6E6F1A8C-0811-D38F-5D78-B2DDFDB3EC9A}"/>
              </a:ext>
            </a:extLst>
          </p:cNvPr>
          <p:cNvSpPr/>
          <p:nvPr/>
        </p:nvSpPr>
        <p:spPr>
          <a:xfrm>
            <a:off x="317501" y="1165597"/>
            <a:ext cx="8251620" cy="380102"/>
          </a:xfrm>
          <a:prstGeom prst="round2Same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endParaRPr lang="de-DE" dirty="0"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C8CD7B1F-7FD1-0F49-9B0D-295BB1D72804}"/>
              </a:ext>
            </a:extLst>
          </p:cNvPr>
          <p:cNvSpPr/>
          <p:nvPr/>
        </p:nvSpPr>
        <p:spPr>
          <a:xfrm>
            <a:off x="317500" y="1157591"/>
            <a:ext cx="8251620" cy="2600631"/>
          </a:xfrm>
          <a:prstGeom prst="roundRect">
            <a:avLst>
              <a:gd name="adj" fmla="val 3113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endParaRPr lang="de-DE" dirty="0"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feld 3">
            <a:extLst>
              <a:ext uri="{FF2B5EF4-FFF2-40B4-BE49-F238E27FC236}">
                <a16:creationId xmlns:a16="http://schemas.microsoft.com/office/drawing/2014/main" id="{CE5D8AF4-B963-8218-F43A-A830B87CA00A}"/>
              </a:ext>
            </a:extLst>
          </p:cNvPr>
          <p:cNvSpPr txBox="1"/>
          <p:nvPr/>
        </p:nvSpPr>
        <p:spPr>
          <a:xfrm>
            <a:off x="769524" y="1187599"/>
            <a:ext cx="5631276" cy="32149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14000"/>
              </a:lnSpc>
            </a:pPr>
            <a:r>
              <a:rPr lang="de-DE" sz="2000" dirty="0">
                <a:solidFill>
                  <a:schemeClr val="bg1"/>
                </a:solidFill>
                <a:latin typeface="Cambria" panose="02040503050406030204" pitchFamily="18" charset="0"/>
              </a:rPr>
              <a:t>(Teil-) automatisiertes Gesetzgebungsverfahren</a:t>
            </a:r>
            <a:endParaRPr lang="de-DE" sz="2000" dirty="0">
              <a:solidFill>
                <a:schemeClr val="bg1"/>
              </a:solidFill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70FB5F4-FD6D-57F0-86D2-DF09064C8330}"/>
              </a:ext>
            </a:extLst>
          </p:cNvPr>
          <p:cNvSpPr txBox="1"/>
          <p:nvPr/>
        </p:nvSpPr>
        <p:spPr>
          <a:xfrm>
            <a:off x="769525" y="1774799"/>
            <a:ext cx="7144485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„Impuls“ durch KI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automatisierte Teilprozesse: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Prüfung von Folgeanpassungen/-änderungen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Gesetzesfolgenabschätzung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Zuleitung des aktuellen Entwurfs an beteiligte Akteure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Vollständiger Entwurf von notwendigen Änderungsgesetzen</a:t>
            </a:r>
          </a:p>
        </p:txBody>
      </p:sp>
    </p:spTree>
    <p:extLst>
      <p:ext uri="{BB962C8B-B14F-4D97-AF65-F5344CB8AC3E}">
        <p14:creationId xmlns:p14="http://schemas.microsoft.com/office/powerpoint/2010/main" val="111964610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2F513-6A6E-1A46-967D-05CA22DA9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151" y="784789"/>
            <a:ext cx="8508999" cy="380745"/>
          </a:xfrm>
        </p:spPr>
        <p:txBody>
          <a:bodyPr/>
          <a:lstStyle/>
          <a:p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Automatisiertes Gesetzgebungsverfahren</a:t>
            </a:r>
          </a:p>
        </p:txBody>
      </p:sp>
      <p:sp>
        <p:nvSpPr>
          <p:cNvPr id="15" name="Foliennummernplatzhalter 3">
            <a:extLst>
              <a:ext uri="{FF2B5EF4-FFF2-40B4-BE49-F238E27FC236}">
                <a16:creationId xmlns:a16="http://schemas.microsoft.com/office/drawing/2014/main" id="{64B0FD2A-3A23-5612-FD1A-6A5F30B30CAF}"/>
              </a:ext>
            </a:extLst>
          </p:cNvPr>
          <p:cNvSpPr txBox="1">
            <a:spLocks/>
          </p:cNvSpPr>
          <p:nvPr/>
        </p:nvSpPr>
        <p:spPr>
          <a:xfrm>
            <a:off x="6774934" y="4854985"/>
            <a:ext cx="2052000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58CB1E-F828-4F11-99E0-327109AF9DA4}" type="slidenum">
              <a:rPr kumimoji="0" lang="de-DE" sz="11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89CDEB3B-B22A-90DD-2C42-636CE9806F8F}"/>
              </a:ext>
            </a:extLst>
          </p:cNvPr>
          <p:cNvSpPr/>
          <p:nvPr/>
        </p:nvSpPr>
        <p:spPr>
          <a:xfrm>
            <a:off x="1084217" y="3912081"/>
            <a:ext cx="6975565" cy="75354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lvl="1" indent="-285750" algn="ctr">
              <a:lnSpc>
                <a:spcPct val="114000"/>
              </a:lnSpc>
              <a:buFont typeface="Wingdings" pitchFamily="2" charset="2"/>
              <a:buChar char="à"/>
            </a:pPr>
            <a:r>
              <a:rPr lang="de-DE" b="1" dirty="0">
                <a:solidFill>
                  <a:schemeClr val="bg1"/>
                </a:solidFill>
                <a:latin typeface="Cambria" panose="02040503050406030204" pitchFamily="18" charset="0"/>
                <a:sym typeface="Wingdings" pitchFamily="2" charset="2"/>
              </a:rPr>
              <a:t>Rechtsgedanke des Art. 22 DSGVO </a:t>
            </a: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F7A3EA75-3012-7005-5CA7-EBF92B09696A}"/>
              </a:ext>
            </a:extLst>
          </p:cNvPr>
          <p:cNvSpPr/>
          <p:nvPr/>
        </p:nvSpPr>
        <p:spPr>
          <a:xfrm>
            <a:off x="412151" y="1470385"/>
            <a:ext cx="3962620" cy="2282563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4000"/>
              </a:lnSpc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Vollautomatisiert: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Art. 76 I GG: (-) Initiativrecht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freies Mandat Art. 38 Abs. 1 S. 2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Entscheidungshoheit Parlament Art. 42 Abs. 1, 2 GG</a:t>
            </a: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AEB1EE06-DBBA-BDC7-AF53-9651E7F406E7}"/>
              </a:ext>
            </a:extLst>
          </p:cNvPr>
          <p:cNvSpPr/>
          <p:nvPr/>
        </p:nvSpPr>
        <p:spPr>
          <a:xfrm>
            <a:off x="4769229" y="1470385"/>
            <a:ext cx="3962620" cy="2282563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4000"/>
              </a:lnSpc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Teilautomatisiert: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Gesetzesfolgenabschätzung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Automatisierte Abläufe: </a:t>
            </a:r>
          </a:p>
          <a:p>
            <a:pPr>
              <a:lnSpc>
                <a:spcPct val="114000"/>
              </a:lnSpc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  <a:sym typeface="Wingdings" pitchFamily="2" charset="2"/>
              </a:rPr>
              <a:t>       </a:t>
            </a: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Geschäftsordnungsautonomie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Folgeanpassung/ -vorschläge ??</a:t>
            </a:r>
          </a:p>
        </p:txBody>
      </p:sp>
    </p:spTree>
    <p:extLst>
      <p:ext uri="{BB962C8B-B14F-4D97-AF65-F5344CB8AC3E}">
        <p14:creationId xmlns:p14="http://schemas.microsoft.com/office/powerpoint/2010/main" val="319778564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AC7509-0455-0974-D641-AA5EC76DB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1" y="1971009"/>
            <a:ext cx="8508999" cy="1611788"/>
          </a:xfrm>
        </p:spPr>
        <p:txBody>
          <a:bodyPr/>
          <a:lstStyle/>
          <a:p>
            <a:pPr algn="ctr"/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„Automatisierte Entscheidungsvorschläge dürfen die parlamentarischen Debatten und das abwägende Ringen der demokratisch legitimierten Volksvertreter um ausgewogene Lösungen nicht ersetzen.“</a:t>
            </a:r>
            <a:r>
              <a:rPr lang="de-DE" baseline="30000" dirty="0">
                <a:solidFill>
                  <a:schemeClr val="bg2"/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7" name="Foliennummernplatzhalter 3">
            <a:extLst>
              <a:ext uri="{FF2B5EF4-FFF2-40B4-BE49-F238E27FC236}">
                <a16:creationId xmlns:a16="http://schemas.microsoft.com/office/drawing/2014/main" id="{6A7914E0-5640-6DED-F89C-0BF435CB6422}"/>
              </a:ext>
            </a:extLst>
          </p:cNvPr>
          <p:cNvSpPr txBox="1">
            <a:spLocks/>
          </p:cNvSpPr>
          <p:nvPr/>
        </p:nvSpPr>
        <p:spPr>
          <a:xfrm>
            <a:off x="6774934" y="4854985"/>
            <a:ext cx="2052000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58CB1E-F828-4F11-99E0-327109AF9DA4}" type="slidenum">
              <a:rPr kumimoji="0" lang="de-DE" sz="11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D361BBD-D96E-0249-B0FC-47A4BA2E1C68}"/>
              </a:ext>
            </a:extLst>
          </p:cNvPr>
          <p:cNvSpPr txBox="1"/>
          <p:nvPr/>
        </p:nvSpPr>
        <p:spPr>
          <a:xfrm>
            <a:off x="574766" y="4746171"/>
            <a:ext cx="6109045" cy="1607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800" baseline="30000" dirty="0">
                <a:solidFill>
                  <a:schemeClr val="bg2"/>
                </a:solidFill>
                <a:latin typeface="+mn-lt"/>
                <a:cs typeface="+mn-cs"/>
              </a:rPr>
              <a:t>1</a:t>
            </a:r>
            <a:r>
              <a:rPr lang="de-DE" sz="1000" dirty="0">
                <a:solidFill>
                  <a:schemeClr val="bg2"/>
                </a:solidFill>
                <a:latin typeface="Cambria" panose="02040503050406030204" pitchFamily="18" charset="0"/>
                <a:cs typeface="+mn-cs"/>
              </a:rPr>
              <a:t>Vgl. Martini/ </a:t>
            </a:r>
            <a:r>
              <a:rPr lang="de-DE" sz="1000" dirty="0" err="1">
                <a:solidFill>
                  <a:schemeClr val="bg2"/>
                </a:solidFill>
                <a:latin typeface="Cambria" panose="02040503050406030204" pitchFamily="18" charset="0"/>
                <a:cs typeface="+mn-cs"/>
              </a:rPr>
              <a:t>Ruschemeier</a:t>
            </a:r>
            <a:r>
              <a:rPr lang="de-DE" sz="1000" dirty="0">
                <a:solidFill>
                  <a:schemeClr val="bg2"/>
                </a:solidFill>
                <a:latin typeface="Cambria" panose="02040503050406030204" pitchFamily="18" charset="0"/>
                <a:cs typeface="+mn-cs"/>
              </a:rPr>
              <a:t> in: </a:t>
            </a:r>
            <a:r>
              <a:rPr lang="de-DE" sz="1000" dirty="0" err="1">
                <a:solidFill>
                  <a:schemeClr val="bg2"/>
                </a:solidFill>
                <a:latin typeface="Cambria" panose="02040503050406030204" pitchFamily="18" charset="0"/>
                <a:cs typeface="+mn-cs"/>
              </a:rPr>
              <a:t>Hoeren</a:t>
            </a:r>
            <a:r>
              <a:rPr lang="de-DE" sz="1000" dirty="0">
                <a:solidFill>
                  <a:schemeClr val="bg2"/>
                </a:solidFill>
                <a:latin typeface="Cambria" panose="02040503050406030204" pitchFamily="18" charset="0"/>
                <a:cs typeface="+mn-cs"/>
              </a:rPr>
              <a:t>/Sieber/Holznagel, Handbuch Multimedia-Recht, 62. EL Juni 2024, </a:t>
            </a:r>
            <a:r>
              <a:rPr lang="de-DE" sz="1000" dirty="0" err="1">
                <a:solidFill>
                  <a:schemeClr val="bg2"/>
                </a:solidFill>
                <a:latin typeface="Cambria" panose="02040503050406030204" pitchFamily="18" charset="0"/>
                <a:cs typeface="+mn-cs"/>
              </a:rPr>
              <a:t>Rn</a:t>
            </a:r>
            <a:r>
              <a:rPr lang="de-DE" sz="1000" dirty="0">
                <a:solidFill>
                  <a:schemeClr val="bg2"/>
                </a:solidFill>
                <a:latin typeface="Cambria" panose="02040503050406030204" pitchFamily="18" charset="0"/>
                <a:cs typeface="+mn-cs"/>
              </a:rPr>
              <a:t>. 68.</a:t>
            </a:r>
          </a:p>
        </p:txBody>
      </p:sp>
    </p:spTree>
    <p:extLst>
      <p:ext uri="{BB962C8B-B14F-4D97-AF65-F5344CB8AC3E}">
        <p14:creationId xmlns:p14="http://schemas.microsoft.com/office/powerpoint/2010/main" val="88757768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979421-C5DD-F880-6B77-2756C9F1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90" y="972000"/>
            <a:ext cx="8594665" cy="442360"/>
          </a:xfrm>
        </p:spPr>
        <p:txBody>
          <a:bodyPr/>
          <a:lstStyle/>
          <a:p>
            <a:r>
              <a:rPr lang="de-DE" dirty="0">
                <a:solidFill>
                  <a:schemeClr val="bg2"/>
                </a:solidFill>
                <a:latin typeface="Cambria" panose="02040503050406030204" pitchFamily="18" charset="0"/>
              </a:rPr>
              <a:t>Thesen zu „besserem Recht“ durch </a:t>
            </a:r>
            <a:r>
              <a:rPr lang="de-DE" b="1" dirty="0">
                <a:solidFill>
                  <a:schemeClr val="bg2"/>
                </a:solidFill>
                <a:latin typeface="Cambria" panose="02040503050406030204" pitchFamily="18" charset="0"/>
              </a:rPr>
              <a:t>optimierende Co-</a:t>
            </a:r>
            <a:r>
              <a:rPr lang="de-DE" b="1" dirty="0" err="1">
                <a:solidFill>
                  <a:schemeClr val="bg2"/>
                </a:solidFill>
                <a:latin typeface="Cambria" panose="02040503050406030204" pitchFamily="18" charset="0"/>
              </a:rPr>
              <a:t>Creation</a:t>
            </a:r>
            <a:endParaRPr lang="de-DE" dirty="0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Foliennummernplatzhalter 3">
            <a:extLst>
              <a:ext uri="{FF2B5EF4-FFF2-40B4-BE49-F238E27FC236}">
                <a16:creationId xmlns:a16="http://schemas.microsoft.com/office/drawing/2014/main" id="{BE3DD1D8-FBB1-F9AF-1917-0A07FD5323A8}"/>
              </a:ext>
            </a:extLst>
          </p:cNvPr>
          <p:cNvSpPr txBox="1">
            <a:spLocks/>
          </p:cNvSpPr>
          <p:nvPr/>
        </p:nvSpPr>
        <p:spPr>
          <a:xfrm>
            <a:off x="6774934" y="4854985"/>
            <a:ext cx="2052000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58CB1E-F828-4F11-99E0-327109AF9DA4}" type="slidenum">
              <a:rPr kumimoji="0" lang="de-DE" sz="11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C2B5ACF-CBA3-C44C-B511-FC373ED3EFB5}"/>
              </a:ext>
            </a:extLst>
          </p:cNvPr>
          <p:cNvSpPr txBox="1"/>
          <p:nvPr/>
        </p:nvSpPr>
        <p:spPr>
          <a:xfrm>
            <a:off x="319089" y="1591976"/>
            <a:ext cx="8594665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de-DE" sz="1800" dirty="0">
                <a:solidFill>
                  <a:srgbClr val="005293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 als „Entwurfsassistenz“ </a:t>
            </a:r>
            <a:r>
              <a:rPr lang="de-DE" dirty="0">
                <a:solidFill>
                  <a:srgbClr val="005293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hat demokratiestärkende Wirkung, wenn dadurch eine breitere empirische Basis für Gesetzesinitiativen besteht (wichtig: Datenqualität)</a:t>
            </a:r>
            <a:endParaRPr lang="de-DE" sz="1800" dirty="0">
              <a:solidFill>
                <a:srgbClr val="00529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de-DE" sz="1800" dirty="0">
                <a:solidFill>
                  <a:srgbClr val="005293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 als „Kontrollassistenz“ schafft Rechtssicherheit und -klarheit </a:t>
            </a:r>
            <a:endParaRPr lang="de-DE" sz="1800" dirty="0">
              <a:solidFill>
                <a:srgbClr val="00529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de-DE" sz="1800" dirty="0">
                <a:solidFill>
                  <a:srgbClr val="005293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KI-Einsatz in der Gesetzgebung fördert insgesamt den demokratischen Rechtsstaat</a:t>
            </a:r>
            <a:endParaRPr lang="de-DE" sz="1800" dirty="0">
              <a:solidFill>
                <a:srgbClr val="00529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de-DE" sz="1800" dirty="0">
                <a:solidFill>
                  <a:srgbClr val="005293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Verfassungsrechtliche Grenze nur bei Verlust der Entscheidungshoheit, Vorwurf einer willkürlichen „inhaltlichen Beeinflussung“ kann entkräftet werden</a:t>
            </a:r>
            <a:endParaRPr lang="de-DE" sz="1800" dirty="0">
              <a:solidFill>
                <a:srgbClr val="00529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de-DE" sz="1800" dirty="0">
                <a:solidFill>
                  <a:srgbClr val="005293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Algorithmische Abbildung von Normen als Code trägt zur Normqualität bei, insoweit aber Verfassungsänderung erforderlich (plus gesetzliche Anforderungen zur Gewährleistung von technischer und methodischer Qualität)</a:t>
            </a:r>
            <a:endParaRPr lang="de-DE" sz="1800" dirty="0">
              <a:solidFill>
                <a:srgbClr val="00529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408069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17499" y="1598421"/>
            <a:ext cx="8508999" cy="377732"/>
          </a:xfrm>
        </p:spPr>
        <p:txBody>
          <a:bodyPr/>
          <a:lstStyle/>
          <a:p>
            <a:pPr algn="ctr"/>
            <a:r>
              <a:rPr lang="de-DE" sz="2400" b="1" dirty="0">
                <a:solidFill>
                  <a:schemeClr val="tx2"/>
                </a:solidFill>
                <a:latin typeface="Cambria" panose="02040503050406030204" pitchFamily="18" charset="0"/>
              </a:rPr>
              <a:t>Happy </a:t>
            </a:r>
            <a:r>
              <a:rPr lang="de-DE" sz="2400" b="1" dirty="0" err="1">
                <a:solidFill>
                  <a:schemeClr val="tx2"/>
                </a:solidFill>
                <a:latin typeface="Cambria" panose="02040503050406030204" pitchFamily="18" charset="0"/>
              </a:rPr>
              <a:t>to</a:t>
            </a:r>
            <a:r>
              <a:rPr lang="de-DE" sz="2400" b="1" dirty="0">
                <a:solidFill>
                  <a:schemeClr val="tx2"/>
                </a:solidFill>
                <a:latin typeface="Cambria" panose="02040503050406030204" pitchFamily="18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Cambria" panose="02040503050406030204" pitchFamily="18" charset="0"/>
              </a:rPr>
              <a:t>discuss</a:t>
            </a:r>
            <a:r>
              <a:rPr lang="de-DE" sz="2400" b="1" dirty="0">
                <a:solidFill>
                  <a:schemeClr val="tx2"/>
                </a:solidFill>
                <a:latin typeface="Cambria" panose="02040503050406030204" pitchFamily="18" charset="0"/>
              </a:rPr>
              <a:t>!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A5635DF-F43B-404E-9C36-FDA229C7D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192" y="2576190"/>
            <a:ext cx="434848" cy="36904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69DFD3E-11C0-5D4C-9B0B-B50B43E3D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131" y="2510390"/>
            <a:ext cx="434848" cy="43484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42E770D-D8E4-9B46-9F08-135404A5AD93}"/>
              </a:ext>
            </a:extLst>
          </p:cNvPr>
          <p:cNvSpPr txBox="1"/>
          <p:nvPr/>
        </p:nvSpPr>
        <p:spPr>
          <a:xfrm>
            <a:off x="5263815" y="3167348"/>
            <a:ext cx="2697480" cy="257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65BD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rPr>
              <a:t>dirk.heckmann@tum.de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65BD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Arial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D057440-AE83-B345-8084-5B4556517CEE}"/>
              </a:ext>
            </a:extLst>
          </p:cNvPr>
          <p:cNvSpPr txBox="1"/>
          <p:nvPr/>
        </p:nvSpPr>
        <p:spPr>
          <a:xfrm>
            <a:off x="1661668" y="3167348"/>
            <a:ext cx="1453896" cy="257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65BD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rPr>
              <a:t>Dirk-Heckmann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A9FD6DD-D472-B54F-8BCA-E150A0081848}"/>
              </a:ext>
            </a:extLst>
          </p:cNvPr>
          <p:cNvSpPr txBox="1"/>
          <p:nvPr/>
        </p:nvSpPr>
        <p:spPr>
          <a:xfrm>
            <a:off x="3223258" y="4362210"/>
            <a:ext cx="2697480" cy="257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65BD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rPr>
              <a:t>www.TUM-CDPS.de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65BD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Arial" charset="0"/>
            </a:endParaRPr>
          </a:p>
        </p:txBody>
      </p:sp>
      <p:sp>
        <p:nvSpPr>
          <p:cNvPr id="11" name="Foliennummernplatzhalter 3">
            <a:extLst>
              <a:ext uri="{FF2B5EF4-FFF2-40B4-BE49-F238E27FC236}">
                <a16:creationId xmlns:a16="http://schemas.microsoft.com/office/drawing/2014/main" id="{C56FE007-873D-DE10-C772-DCA0FB2D92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774934" y="4854985"/>
            <a:ext cx="2052000" cy="273844"/>
          </a:xfrm>
        </p:spPr>
        <p:txBody>
          <a:bodyPr/>
          <a:lstStyle/>
          <a:p>
            <a:fld id="{CE58CB1E-F828-4F11-99E0-327109AF9DA4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39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50">
        <p:wipe/>
      </p:transition>
    </mc:Choice>
    <mc:Fallback xmlns="">
      <p:transition>
        <p:wipe/>
      </p:transition>
    </mc:Fallback>
  </mc:AlternateContent>
</p:sld>
</file>

<file path=ppt/theme/theme1.xml><?xml version="1.0" encoding="utf-8"?>
<a:theme xmlns:a="http://schemas.openxmlformats.org/drawingml/2006/main" name="Titel 1">
  <a:themeElements>
    <a:clrScheme name="TUM">
      <a:dk1>
        <a:sysClr val="windowText" lastClr="000000"/>
      </a:dk1>
      <a:lt1>
        <a:sysClr val="window" lastClr="FFFFFF"/>
      </a:lt1>
      <a:dk2>
        <a:srgbClr val="0065BD"/>
      </a:dk2>
      <a:lt2>
        <a:srgbClr val="EEECE1"/>
      </a:lt2>
      <a:accent1>
        <a:srgbClr val="005293"/>
      </a:accent1>
      <a:accent2>
        <a:srgbClr val="98C6EA"/>
      </a:accent2>
      <a:accent3>
        <a:srgbClr val="64A0C8"/>
      </a:accent3>
      <a:accent4>
        <a:srgbClr val="DAD7CB"/>
      </a:accent4>
      <a:accent5>
        <a:srgbClr val="A2AD00"/>
      </a:accent5>
      <a:accent6>
        <a:srgbClr val="E37222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111124_Resilienz und Verfassungsstaat_Folien_Stand 15.11.24_JTH" id="{96A6A135-1E72-304F-970B-32575EEBA771}" vid="{3CEE2C84-80AC-8642-8A06-2EF088523763}"/>
    </a:ext>
  </a:extLst>
</a:theme>
</file>

<file path=ppt/theme/theme2.xml><?xml version="1.0" encoding="utf-8"?>
<a:theme xmlns:a="http://schemas.openxmlformats.org/drawingml/2006/main" name="Inhalt">
  <a:themeElements>
    <a:clrScheme name="TUM">
      <a:dk1>
        <a:sysClr val="windowText" lastClr="000000"/>
      </a:dk1>
      <a:lt1>
        <a:sysClr val="window" lastClr="FFFFFF"/>
      </a:lt1>
      <a:dk2>
        <a:srgbClr val="003359"/>
      </a:dk2>
      <a:lt2>
        <a:srgbClr val="0065BD"/>
      </a:lt2>
      <a:accent1>
        <a:srgbClr val="005293"/>
      </a:accent1>
      <a:accent2>
        <a:srgbClr val="64A0C8"/>
      </a:accent2>
      <a:accent3>
        <a:srgbClr val="98C6EA"/>
      </a:accent3>
      <a:accent4>
        <a:srgbClr val="A2AD00"/>
      </a:accent4>
      <a:accent5>
        <a:srgbClr val="E37222"/>
      </a:accent5>
      <a:accent6>
        <a:srgbClr val="DAD7CB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111124_Resilienz und Verfassungsstaat_Folien_Stand 15.11.24_JTH" id="{96A6A135-1E72-304F-970B-32575EEBA771}" vid="{95BCB768-7E5B-4C4D-BF7E-0EE29359B98F}"/>
    </a:ext>
  </a:extLst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Titel 1</Template>
  <TotalTime>0</TotalTime>
  <Words>622</Words>
  <Application>Microsoft Macintosh PowerPoint</Application>
  <PresentationFormat>Bildschirmpräsentation (16:9)</PresentationFormat>
  <Paragraphs>114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12</vt:i4>
      </vt:variant>
    </vt:vector>
  </HeadingPairs>
  <TitlesOfParts>
    <vt:vector size="20" baseType="lpstr">
      <vt:lpstr>Arial</vt:lpstr>
      <vt:lpstr>Calibri</vt:lpstr>
      <vt:lpstr>Cambria</vt:lpstr>
      <vt:lpstr>Courier New</vt:lpstr>
      <vt:lpstr>Symbol</vt:lpstr>
      <vt:lpstr>Wingdings</vt:lpstr>
      <vt:lpstr>Titel 1</vt:lpstr>
      <vt:lpstr>Inhalt</vt:lpstr>
      <vt:lpstr>Legislative Co-Creation KI-basiertes Gesetzgebungsverfahren im Spiegel des Verfassungsrechts</vt:lpstr>
      <vt:lpstr>Gesetzgebungsverfahren im demokratischen Rechtsstaat</vt:lpstr>
      <vt:lpstr>KI in der Gesetzgebung im demokratischen Rechtsstaat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Automatisiertes Gesetzgebungsverfahren</vt:lpstr>
      <vt:lpstr>„Automatisierte Entscheidungsvorschläge dürfen die parlamentarischen Debatten und das abwägende Ringen der demokratisch legitimierten Volksvertreter um ausgewogene Lösungen nicht ersetzen.“1</vt:lpstr>
      <vt:lpstr>Thesen zu „besserem Recht“ durch optimierende Co-Creation</vt:lpstr>
      <vt:lpstr>Happy to discuss!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Rechtsetzung der Zukunft: Das Prjekt „Zentrum für Legistik“ und die neuen Potentiale der KI</dc:title>
  <dc:creator>Katharina Göttler</dc:creator>
  <cp:lastModifiedBy>Katharina Göttler</cp:lastModifiedBy>
  <cp:revision>40</cp:revision>
  <cp:lastPrinted>2015-07-30T14:04:45Z</cp:lastPrinted>
  <dcterms:created xsi:type="dcterms:W3CDTF">2024-11-22T09:02:53Z</dcterms:created>
  <dcterms:modified xsi:type="dcterms:W3CDTF">2024-11-27T09:23:18Z</dcterms:modified>
</cp:coreProperties>
</file>